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6" r:id="rId5"/>
    <p:sldId id="271" r:id="rId6"/>
    <p:sldId id="267" r:id="rId7"/>
    <p:sldId id="258" r:id="rId8"/>
    <p:sldId id="272" r:id="rId9"/>
    <p:sldId id="262" r:id="rId10"/>
    <p:sldId id="260" r:id="rId11"/>
    <p:sldId id="264" r:id="rId12"/>
    <p:sldId id="273" r:id="rId13"/>
    <p:sldId id="274" r:id="rId14"/>
    <p:sldId id="275" r:id="rId15"/>
    <p:sldId id="268" r:id="rId16"/>
    <p:sldId id="270" r:id="rId1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2" autoAdjust="0"/>
    <p:restoredTop sz="94660"/>
  </p:normalViewPr>
  <p:slideViewPr>
    <p:cSldViewPr>
      <p:cViewPr varScale="1">
        <p:scale>
          <a:sx n="85" d="100"/>
          <a:sy n="85" d="100"/>
        </p:scale>
        <p:origin x="154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F893-7336-4E39-A9A0-40E3DB61EA48}" type="datetimeFigureOut">
              <a:rPr lang="it-IT" smtClean="0"/>
              <a:pPr/>
              <a:t>11/12/2018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E4C0-F2AC-4A3B-B334-A0361A516DA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F893-7336-4E39-A9A0-40E3DB61EA48}" type="datetimeFigureOut">
              <a:rPr lang="it-IT" smtClean="0"/>
              <a:pPr/>
              <a:t>11/12/2018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E4C0-F2AC-4A3B-B334-A0361A516DA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F893-7336-4E39-A9A0-40E3DB61EA48}" type="datetimeFigureOut">
              <a:rPr lang="it-IT" smtClean="0"/>
              <a:pPr/>
              <a:t>11/12/2018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E4C0-F2AC-4A3B-B334-A0361A516DA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F893-7336-4E39-A9A0-40E3DB61EA48}" type="datetimeFigureOut">
              <a:rPr lang="it-IT" smtClean="0"/>
              <a:pPr/>
              <a:t>11/12/2018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E4C0-F2AC-4A3B-B334-A0361A516DA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F893-7336-4E39-A9A0-40E3DB61EA48}" type="datetimeFigureOut">
              <a:rPr lang="it-IT" smtClean="0"/>
              <a:pPr/>
              <a:t>11/12/2018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E4C0-F2AC-4A3B-B334-A0361A516DA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F893-7336-4E39-A9A0-40E3DB61EA48}" type="datetimeFigureOut">
              <a:rPr lang="it-IT" smtClean="0"/>
              <a:pPr/>
              <a:t>11/12/2018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E4C0-F2AC-4A3B-B334-A0361A516DA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F893-7336-4E39-A9A0-40E3DB61EA48}" type="datetimeFigureOut">
              <a:rPr lang="it-IT" smtClean="0"/>
              <a:pPr/>
              <a:t>11/12/2018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E4C0-F2AC-4A3B-B334-A0361A516DA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F893-7336-4E39-A9A0-40E3DB61EA48}" type="datetimeFigureOut">
              <a:rPr lang="it-IT" smtClean="0"/>
              <a:pPr/>
              <a:t>11/12/2018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E4C0-F2AC-4A3B-B334-A0361A516DA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F893-7336-4E39-A9A0-40E3DB61EA48}" type="datetimeFigureOut">
              <a:rPr lang="it-IT" smtClean="0"/>
              <a:pPr/>
              <a:t>11/12/2018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E4C0-F2AC-4A3B-B334-A0361A516DA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F893-7336-4E39-A9A0-40E3DB61EA48}" type="datetimeFigureOut">
              <a:rPr lang="it-IT" smtClean="0"/>
              <a:pPr/>
              <a:t>11/12/2018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E4C0-F2AC-4A3B-B334-A0361A516DA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F893-7336-4E39-A9A0-40E3DB61EA48}" type="datetimeFigureOut">
              <a:rPr lang="it-IT" smtClean="0"/>
              <a:pPr/>
              <a:t>11/12/2018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E4C0-F2AC-4A3B-B334-A0361A516DA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6F893-7336-4E39-A9A0-40E3DB61EA48}" type="datetimeFigureOut">
              <a:rPr lang="it-IT" smtClean="0"/>
              <a:pPr/>
              <a:t>11/12/2018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FE4C0-F2AC-4A3B-B334-A0361A516DA8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alphaModFix amt="71000"/>
          </a:blip>
          <a:srcRect r="2688"/>
          <a:stretch/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4293096"/>
            <a:ext cx="9144000" cy="2448272"/>
          </a:xfrm>
        </p:spPr>
        <p:txBody>
          <a:bodyPr>
            <a:noAutofit/>
          </a:bodyPr>
          <a:lstStyle/>
          <a:p>
            <a:r>
              <a:rPr lang="it-IT" sz="4200" b="1" i="1" dirty="0">
                <a:solidFill>
                  <a:schemeClr val="tx1"/>
                </a:solidFill>
                <a:latin typeface="Times New Roman"/>
                <a:cs typeface="Times New Roman"/>
              </a:rPr>
              <a:t>PERCORSO CASSIODORO</a:t>
            </a:r>
          </a:p>
          <a:p>
            <a:r>
              <a:rPr lang="it-IT" sz="2400" dirty="0">
                <a:solidFill>
                  <a:schemeClr val="tx1"/>
                </a:solidFill>
                <a:latin typeface="Times New Roman"/>
                <a:cs typeface="Times New Roman"/>
              </a:rPr>
              <a:t>ANNO SCOLASTICO 2017/2018</a:t>
            </a:r>
          </a:p>
          <a:p>
            <a:r>
              <a:rPr lang="it-IT" sz="2400" dirty="0">
                <a:solidFill>
                  <a:schemeClr val="tx1"/>
                </a:solidFill>
                <a:latin typeface="Times New Roman"/>
                <a:cs typeface="Times New Roman"/>
              </a:rPr>
              <a:t>LICEO SCIENTIFICO A. LABRIOLA</a:t>
            </a:r>
          </a:p>
          <a:p>
            <a:r>
              <a:rPr lang="it-IT" sz="2400" dirty="0">
                <a:solidFill>
                  <a:schemeClr val="tx1"/>
                </a:solidFill>
                <a:latin typeface="Times New Roman"/>
                <a:cs typeface="Times New Roman"/>
              </a:rPr>
              <a:t>CLASSE III </a:t>
            </a:r>
            <a:r>
              <a:rPr lang="it-IT" sz="2400" dirty="0" err="1">
                <a:solidFill>
                  <a:schemeClr val="tx1"/>
                </a:solidFill>
                <a:latin typeface="Times New Roman"/>
                <a:cs typeface="Times New Roman"/>
              </a:rPr>
              <a:t>F</a:t>
            </a:r>
            <a:endParaRPr lang="it-IT" sz="2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endParaRPr lang="it-IT" sz="36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7504" y="2204864"/>
            <a:ext cx="9036496" cy="1800200"/>
          </a:xfrm>
        </p:spPr>
        <p:txBody>
          <a:bodyPr>
            <a:noAutofit/>
          </a:bodyPr>
          <a:lstStyle/>
          <a:p>
            <a:r>
              <a:rPr lang="it-IT" sz="6600" b="1" dirty="0">
                <a:latin typeface="Times New Roman"/>
                <a:cs typeface="Times New Roman"/>
              </a:rPr>
              <a:t>I BENEFICI DELLE TERME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FANGHI TERMALI</a:t>
            </a:r>
          </a:p>
        </p:txBody>
      </p:sp>
      <p:pic>
        <p:nvPicPr>
          <p:cNvPr id="4" name="Segnaposto contenuto 3" descr="gg1.jp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0" y="1571612"/>
            <a:ext cx="5809828" cy="272148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971600" y="4549676"/>
            <a:ext cx="72728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Times New Roman"/>
                <a:cs typeface="Times New Roman"/>
              </a:rPr>
              <a:t>I fanghi sono le </a:t>
            </a:r>
            <a:r>
              <a:rPr lang="it-IT" u="sng" dirty="0">
                <a:latin typeface="Times New Roman"/>
                <a:cs typeface="Times New Roman"/>
              </a:rPr>
              <a:t>melme </a:t>
            </a:r>
            <a:r>
              <a:rPr lang="it-IT" b="1" u="sng" dirty="0" err="1">
                <a:latin typeface="Times New Roman"/>
                <a:cs typeface="Times New Roman"/>
              </a:rPr>
              <a:t>ipertermalizzate</a:t>
            </a:r>
            <a:r>
              <a:rPr lang="it-IT" u="sng" dirty="0">
                <a:latin typeface="Times New Roman"/>
                <a:cs typeface="Times New Roman"/>
              </a:rPr>
              <a:t> </a:t>
            </a:r>
            <a:r>
              <a:rPr lang="it-IT" dirty="0">
                <a:latin typeface="Times New Roman"/>
                <a:cs typeface="Times New Roman"/>
              </a:rPr>
              <a:t>(o ipertermali) ottenute in seguito a un processo di maturazione dell’argilla nelle acque termali per almeno 6-12 mesi, in modo che l’argilla possa acquisire le proprietà chimico-fisiche delle acque termali.</a:t>
            </a:r>
          </a:p>
          <a:p>
            <a:pPr algn="ctr"/>
            <a:r>
              <a:rPr lang="it-IT" dirty="0">
                <a:latin typeface="Times New Roman"/>
                <a:cs typeface="Times New Roman"/>
              </a:rPr>
              <a:t>Durante il periodo di maturazione, il fango può anche </a:t>
            </a:r>
            <a:r>
              <a:rPr lang="it-IT" u="sng" dirty="0">
                <a:latin typeface="Times New Roman"/>
                <a:cs typeface="Times New Roman"/>
              </a:rPr>
              <a:t>essere colonizzato da microflora vegetale</a:t>
            </a:r>
            <a:r>
              <a:rPr lang="it-IT" dirty="0">
                <a:latin typeface="Times New Roman"/>
                <a:cs typeface="Times New Roman"/>
              </a:rPr>
              <a:t> (come le alghe) e/o microorganismi in grado di incrementare e migliorare ulteriormente le proprietà finali del fango termale. </a:t>
            </a:r>
          </a:p>
        </p:txBody>
      </p:sp>
    </p:spTree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http://www.vialattea.net/spaw/image/geologia/grafico_fanghi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71480"/>
            <a:ext cx="374441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467544" y="3573016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Diagramma sulla composizione del fango termale (</a:t>
            </a:r>
            <a:r>
              <a:rPr lang="it-IT" dirty="0" err="1"/>
              <a:t>peloide</a:t>
            </a:r>
            <a:r>
              <a:rPr lang="it-IT" dirty="0"/>
              <a:t>).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4499992" y="620688"/>
            <a:ext cx="43204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latin typeface="Times New Roman"/>
                <a:cs typeface="Times New Roman"/>
              </a:rPr>
              <a:t>Per </a:t>
            </a:r>
            <a:r>
              <a:rPr lang="it-IT" b="1" u="sng" dirty="0">
                <a:latin typeface="Times New Roman"/>
                <a:cs typeface="Times New Roman"/>
              </a:rPr>
              <a:t>“qualità del fango” </a:t>
            </a:r>
            <a:r>
              <a:rPr lang="it-IT" dirty="0">
                <a:latin typeface="Times New Roman"/>
                <a:cs typeface="Times New Roman"/>
              </a:rPr>
              <a:t>si intende il complesso delle caratteristiche che rendono il fango </a:t>
            </a:r>
            <a:r>
              <a:rPr lang="it-IT" u="sng" dirty="0">
                <a:latin typeface="Times New Roman"/>
                <a:cs typeface="Times New Roman"/>
              </a:rPr>
              <a:t>adatto all’uso</a:t>
            </a:r>
            <a:r>
              <a:rPr lang="it-IT" dirty="0">
                <a:latin typeface="Times New Roman"/>
                <a:cs typeface="Times New Roman"/>
              </a:rPr>
              <a:t>. Per determinarla c’è bisogno di svolgere tre importanti operazioni di controllo:</a:t>
            </a:r>
            <a:br>
              <a:rPr lang="it-IT" dirty="0">
                <a:latin typeface="Times New Roman"/>
                <a:cs typeface="Times New Roman"/>
              </a:rPr>
            </a:br>
            <a:r>
              <a:rPr lang="it-IT" dirty="0">
                <a:latin typeface="Times New Roman"/>
                <a:cs typeface="Times New Roman"/>
              </a:rPr>
              <a:t>- Il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TVS</a:t>
            </a:r>
            <a:r>
              <a:rPr lang="it-IT" dirty="0">
                <a:latin typeface="Times New Roman"/>
                <a:cs typeface="Times New Roman"/>
              </a:rPr>
              <a:t>, </a:t>
            </a:r>
            <a:r>
              <a:rPr lang="it-IT" i="1" dirty="0" err="1">
                <a:latin typeface="Times New Roman"/>
                <a:cs typeface="Times New Roman"/>
              </a:rPr>
              <a:t>tensiometric</a:t>
            </a:r>
            <a:r>
              <a:rPr lang="it-IT" i="1" dirty="0">
                <a:latin typeface="Times New Roman"/>
                <a:cs typeface="Times New Roman"/>
              </a:rPr>
              <a:t> versus </a:t>
            </a:r>
            <a:r>
              <a:rPr lang="it-IT" i="1" dirty="0" err="1">
                <a:latin typeface="Times New Roman"/>
                <a:cs typeface="Times New Roman"/>
              </a:rPr>
              <a:t>skin</a:t>
            </a:r>
            <a:r>
              <a:rPr lang="it-IT" dirty="0">
                <a:latin typeface="Times New Roman"/>
                <a:cs typeface="Times New Roman"/>
              </a:rPr>
              <a:t>, che indica l’indice tensiometrico (tensione superficiale) e individua i fattori comuni a tutti i fanghi.</a:t>
            </a:r>
            <a:br>
              <a:rPr lang="it-IT" dirty="0">
                <a:latin typeface="Times New Roman"/>
                <a:cs typeface="Times New Roman"/>
              </a:rPr>
            </a:br>
            <a:r>
              <a:rPr lang="it-IT" dirty="0">
                <a:latin typeface="Times New Roman"/>
                <a:cs typeface="Times New Roman"/>
              </a:rPr>
              <a:t>- La </a:t>
            </a:r>
            <a:r>
              <a:rPr lang="it-IT" b="1" dirty="0">
                <a:latin typeface="Times New Roman"/>
                <a:cs typeface="Times New Roman"/>
              </a:rPr>
              <a:t>diffrazione dei raggi X</a:t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</a:br>
            <a:r>
              <a:rPr lang="it-IT">
                <a:latin typeface="Times New Roman"/>
                <a:cs typeface="Times New Roman"/>
              </a:rPr>
              <a:t>- L’ndividuazione</a:t>
            </a:r>
            <a:r>
              <a:rPr lang="it-IT" dirty="0">
                <a:latin typeface="Times New Roman"/>
                <a:cs typeface="Times New Roman"/>
              </a:rPr>
              <a:t> del </a:t>
            </a:r>
            <a:r>
              <a:rPr lang="it-IT" b="1" dirty="0">
                <a:latin typeface="Times New Roman"/>
                <a:cs typeface="Times New Roman"/>
              </a:rPr>
              <a:t>gene ficocianina</a:t>
            </a:r>
            <a:r>
              <a:rPr lang="it-IT" dirty="0">
                <a:latin typeface="Times New Roman"/>
                <a:cs typeface="Times New Roman"/>
              </a:rPr>
              <a:t>, presente </a:t>
            </a:r>
            <a:r>
              <a:rPr lang="it-IT" u="sng" dirty="0">
                <a:latin typeface="Times New Roman"/>
                <a:cs typeface="Times New Roman"/>
              </a:rPr>
              <a:t>nei fanghi maturi buoni</a:t>
            </a:r>
            <a:r>
              <a:rPr lang="it-IT" dirty="0"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95536" y="4869160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Times New Roman"/>
                <a:cs typeface="Times New Roman"/>
              </a:rPr>
              <a:t>Per scongiurare la contaminazione del fango, è necessario che i </a:t>
            </a:r>
            <a:r>
              <a:rPr lang="it-IT" u="sng" dirty="0">
                <a:latin typeface="Times New Roman"/>
                <a:cs typeface="Times New Roman"/>
              </a:rPr>
              <a:t>controlli igienici </a:t>
            </a:r>
            <a:r>
              <a:rPr lang="it-IT" dirty="0">
                <a:latin typeface="Times New Roman"/>
                <a:cs typeface="Times New Roman"/>
              </a:rPr>
              <a:t>partano </a:t>
            </a:r>
            <a:r>
              <a:rPr lang="it-IT" u="sng" dirty="0">
                <a:latin typeface="Times New Roman"/>
                <a:cs typeface="Times New Roman"/>
              </a:rPr>
              <a:t>dalla </a:t>
            </a:r>
            <a:r>
              <a:rPr lang="it-IT" b="1" u="sng" dirty="0">
                <a:latin typeface="Times New Roman"/>
                <a:cs typeface="Times New Roman"/>
              </a:rPr>
              <a:t>filiera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3861048"/>
            <a:ext cx="2952328" cy="261426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927045" y="64851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 </a:t>
            </a:r>
          </a:p>
        </p:txBody>
      </p: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2142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Times New Roman"/>
                <a:cs typeface="Times New Roman"/>
              </a:rPr>
              <a:t>PROCESSO </a:t>
            </a:r>
            <a:r>
              <a:rPr lang="it-IT" sz="4000" dirty="0" err="1">
                <a:latin typeface="Times New Roman"/>
                <a:cs typeface="Times New Roman"/>
              </a:rPr>
              <a:t>DI</a:t>
            </a:r>
            <a:r>
              <a:rPr lang="it-IT" sz="4000" dirty="0">
                <a:latin typeface="Times New Roman"/>
                <a:cs typeface="Times New Roman"/>
              </a:rPr>
              <a:t> MATURAZIONE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23528" y="1556792"/>
            <a:ext cx="80724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>
                <a:latin typeface="Times New Roman"/>
                <a:cs typeface="Times New Roman"/>
              </a:rPr>
              <a:t> DEPURAZIONE DELL’ARGILLA</a:t>
            </a:r>
          </a:p>
          <a:p>
            <a:pPr>
              <a:buFont typeface="Arial" pitchFamily="34" charset="0"/>
              <a:buChar char="•"/>
            </a:pPr>
            <a:endParaRPr lang="it-IT" dirty="0">
              <a:latin typeface="Times New Roman"/>
              <a:cs typeface="Times New Roman"/>
            </a:endParaRPr>
          </a:p>
          <a:p>
            <a:pPr>
              <a:buFont typeface="Arial" pitchFamily="34" charset="0"/>
              <a:buChar char="•"/>
            </a:pPr>
            <a:r>
              <a:rPr lang="it-IT" dirty="0">
                <a:latin typeface="Times New Roman"/>
                <a:cs typeface="Times New Roman"/>
              </a:rPr>
              <a:t> TRASMINERALIZZAZIONE</a:t>
            </a:r>
          </a:p>
          <a:p>
            <a:pPr>
              <a:buFont typeface="Arial" pitchFamily="34" charset="0"/>
              <a:buChar char="•"/>
            </a:pPr>
            <a:endParaRPr lang="it-IT" dirty="0">
              <a:latin typeface="Times New Roman"/>
              <a:cs typeface="Times New Roman"/>
            </a:endParaRPr>
          </a:p>
          <a:p>
            <a:pPr>
              <a:buFont typeface="Arial" pitchFamily="34" charset="0"/>
              <a:buChar char="•"/>
            </a:pPr>
            <a:r>
              <a:rPr lang="it-IT" dirty="0">
                <a:latin typeface="Times New Roman"/>
                <a:cs typeface="Times New Roman"/>
              </a:rPr>
              <a:t> FORMAZIONE DELLA FLORA</a:t>
            </a:r>
          </a:p>
        </p:txBody>
      </p:sp>
      <p:sp>
        <p:nvSpPr>
          <p:cNvPr id="6" name="Freccia circolare a sinistra 5"/>
          <p:cNvSpPr/>
          <p:nvPr/>
        </p:nvSpPr>
        <p:spPr>
          <a:xfrm rot="713385">
            <a:off x="3993734" y="1729502"/>
            <a:ext cx="352931" cy="714380"/>
          </a:xfrm>
          <a:prstGeom prst="curvedLeftArrow">
            <a:avLst>
              <a:gd name="adj1" fmla="val 25000"/>
              <a:gd name="adj2" fmla="val 37449"/>
              <a:gd name="adj3" fmla="val 2500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8" name="Immagine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214422"/>
            <a:ext cx="3857652" cy="2471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3789040"/>
            <a:ext cx="400052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788024" y="3717032"/>
            <a:ext cx="38164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Vasca contenente </a:t>
            </a:r>
            <a:r>
              <a:rPr kumimoji="0" lang="it-IT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fango termale</a:t>
            </a:r>
            <a:r>
              <a:rPr kumimoji="0" lang="it-IT" b="0" i="0" u="sng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 </a:t>
            </a:r>
            <a:r>
              <a:rPr kumimoji="0" lang="it-IT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durante</a:t>
            </a:r>
            <a:r>
              <a:rPr kumimoji="0" 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 </a:t>
            </a:r>
            <a:r>
              <a:rPr kumimoji="0" lang="it-IT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processo di maturazione</a:t>
            </a:r>
            <a:r>
              <a:rPr kumimoji="0" 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.</a:t>
            </a:r>
            <a:endParaRPr kumimoji="0" lang="it-IT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4355976" y="5229200"/>
            <a:ext cx="424847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Esempio di una </a:t>
            </a:r>
            <a:r>
              <a:rPr kumimoji="0" lang="it-IT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tubazione di by-pass </a:t>
            </a:r>
            <a:r>
              <a:rPr kumimoji="0" 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per l’adduzione</a:t>
            </a:r>
            <a:r>
              <a:rPr kumimoji="0" lang="it-IT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 </a:t>
            </a:r>
            <a:r>
              <a:rPr kumimoji="0" 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di acqua termale calda alle singole vasche.</a:t>
            </a:r>
            <a:endParaRPr kumimoji="0" lang="it-IT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14282" y="571480"/>
            <a:ext cx="4084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400" dirty="0"/>
              <a:t> </a:t>
            </a:r>
            <a:r>
              <a:rPr lang="it-IT" sz="2800" dirty="0"/>
              <a:t>FORMAZIONE </a:t>
            </a:r>
            <a:r>
              <a:rPr lang="it-IT" sz="2800" dirty="0" err="1"/>
              <a:t>DI</a:t>
            </a:r>
            <a:r>
              <a:rPr lang="it-IT" sz="2800" dirty="0"/>
              <a:t> BIOFILM</a:t>
            </a:r>
            <a:endParaRPr lang="it-IT" sz="2400" dirty="0"/>
          </a:p>
        </p:txBody>
      </p:sp>
      <p:sp>
        <p:nvSpPr>
          <p:cNvPr id="5" name="Freccia a sinistra 4"/>
          <p:cNvSpPr/>
          <p:nvPr/>
        </p:nvSpPr>
        <p:spPr>
          <a:xfrm rot="12008089">
            <a:off x="4416882" y="830046"/>
            <a:ext cx="1185660" cy="554438"/>
          </a:xfrm>
          <a:prstGeom prst="leftArrow">
            <a:avLst>
              <a:gd name="adj1" fmla="val 21038"/>
              <a:gd name="adj2" fmla="val 48423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6143636" y="642918"/>
            <a:ext cx="3571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SOLFO BATTERI </a:t>
            </a:r>
          </a:p>
          <a:p>
            <a:r>
              <a:rPr lang="it-IT" dirty="0"/>
              <a:t> </a:t>
            </a:r>
          </a:p>
          <a:p>
            <a:r>
              <a:rPr lang="it-IT" dirty="0"/>
              <a:t>MICROBI</a:t>
            </a:r>
          </a:p>
          <a:p>
            <a:endParaRPr lang="it-IT" dirty="0"/>
          </a:p>
          <a:p>
            <a:r>
              <a:rPr lang="it-IT" dirty="0"/>
              <a:t>ALGHE AZZURRE</a:t>
            </a:r>
          </a:p>
        </p:txBody>
      </p:sp>
      <p:pic>
        <p:nvPicPr>
          <p:cNvPr id="7" name="Immagin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2571744"/>
            <a:ext cx="242889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2571744"/>
            <a:ext cx="242889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8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54" y="2571744"/>
            <a:ext cx="221454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9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2" y="4786322"/>
            <a:ext cx="235745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magine 10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00232" y="4786322"/>
            <a:ext cx="221457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11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786322"/>
            <a:ext cx="200023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tangolo 12"/>
          <p:cNvSpPr/>
          <p:nvPr/>
        </p:nvSpPr>
        <p:spPr>
          <a:xfrm>
            <a:off x="395536" y="3140968"/>
            <a:ext cx="11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DIATOMEE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6948264" y="5589240"/>
            <a:ext cx="1560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CIANOBATTERI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https://sites.google.com/site/centrostuditermalipietrodabano/home/la-microflora-del-comprensorio-termale-euganeo/vasca+feltro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0"/>
            <a:ext cx="4500563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857759"/>
            <a:ext cx="6429388" cy="200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702" y="3500439"/>
            <a:ext cx="2500298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7"/>
          <p:cNvSpPr/>
          <p:nvPr/>
        </p:nvSpPr>
        <p:spPr>
          <a:xfrm>
            <a:off x="500034" y="3500438"/>
            <a:ext cx="5715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Times New Roman"/>
                <a:cs typeface="Times New Roman"/>
              </a:rPr>
              <a:t>La colorazione verde-azzurra dipende dalla presenza </a:t>
            </a:r>
            <a:r>
              <a:rPr lang="it-IT" u="sng" dirty="0">
                <a:latin typeface="Times New Roman"/>
                <a:cs typeface="Times New Roman"/>
              </a:rPr>
              <a:t>predominante della </a:t>
            </a:r>
            <a:r>
              <a:rPr lang="it-IT" b="1" u="sng" dirty="0">
                <a:latin typeface="Times New Roman"/>
                <a:cs typeface="Times New Roman"/>
              </a:rPr>
              <a:t>FICOCIANINA</a:t>
            </a:r>
            <a:r>
              <a:rPr lang="it-IT" dirty="0">
                <a:latin typeface="Times New Roman"/>
                <a:cs typeface="Times New Roman"/>
              </a:rPr>
              <a:t>, un pigmento diffuso nei cloroplasti dei </a:t>
            </a:r>
            <a:r>
              <a:rPr lang="it-IT" dirty="0" err="1">
                <a:latin typeface="Times New Roman"/>
                <a:cs typeface="Times New Roman"/>
              </a:rPr>
              <a:t>cianobatteri</a:t>
            </a:r>
            <a:r>
              <a:rPr lang="it-IT" dirty="0"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9" name="Rettangolo 8"/>
          <p:cNvSpPr/>
          <p:nvPr/>
        </p:nvSpPr>
        <p:spPr>
          <a:xfrm>
            <a:off x="4571984" y="2996952"/>
            <a:ext cx="45720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/>
              <a:t>Fango maturo. Da notare il feltro di colore verde sulla superficie.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it-IT" sz="7300" i="1" dirty="0">
                <a:latin typeface="Times New Roman"/>
                <a:cs typeface="Times New Roman"/>
              </a:rPr>
              <a:t>SALUS PER AQUAM</a:t>
            </a:r>
            <a:br>
              <a:rPr lang="it-IT" sz="7300" i="1" dirty="0">
                <a:latin typeface="Times New Roman"/>
                <a:cs typeface="Times New Roman"/>
              </a:rPr>
            </a:br>
            <a:r>
              <a:rPr lang="it-IT" sz="3100" dirty="0">
                <a:latin typeface="Times New Roman"/>
                <a:cs typeface="Times New Roman"/>
              </a:rPr>
              <a:t>RISCHI E BENEFICI DELLE TERME</a:t>
            </a:r>
            <a:endParaRPr lang="it-IT" sz="3100" dirty="0"/>
          </a:p>
        </p:txBody>
      </p:sp>
      <p:sp>
        <p:nvSpPr>
          <p:cNvPr id="4" name="Rettangolo 3"/>
          <p:cNvSpPr/>
          <p:nvPr/>
        </p:nvSpPr>
        <p:spPr>
          <a:xfrm>
            <a:off x="611560" y="1988840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Times New Roman"/>
                <a:cs typeface="Times New Roman"/>
              </a:rPr>
              <a:t>Le diverse tipologie di acque termali posseggono caratteristiche per il trattamento di svariate patologie: esse sono </a:t>
            </a:r>
            <a:r>
              <a:rPr lang="it-IT" u="sng" dirty="0">
                <a:latin typeface="Times New Roman"/>
                <a:cs typeface="Times New Roman"/>
              </a:rPr>
              <a:t>disinfiammanti, antibatteriche, regolarizzano l’intestino, rafforzano il sistema immunitario e curano i disturbi alle vie respiratorie                                                                                   </a:t>
            </a:r>
          </a:p>
        </p:txBody>
      </p:sp>
      <p:sp>
        <p:nvSpPr>
          <p:cNvPr id="6" name="Rettangolo 5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￼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3356992"/>
            <a:ext cx="5575300" cy="14605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67544" y="5013176"/>
            <a:ext cx="81817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latin typeface="Times New Roman"/>
                <a:cs typeface="Times New Roman"/>
              </a:rPr>
              <a:t>Tuttavia esiste anche il rischio di contrarre, attraverso il contatto con l’acqua, </a:t>
            </a:r>
            <a:r>
              <a:rPr lang="it-IT" u="sng" dirty="0">
                <a:latin typeface="Times New Roman"/>
                <a:cs typeface="Times New Roman"/>
              </a:rPr>
              <a:t>malattie infettive </a:t>
            </a:r>
            <a:r>
              <a:rPr lang="it-IT" dirty="0">
                <a:latin typeface="Times New Roman"/>
                <a:cs typeface="Times New Roman"/>
              </a:rPr>
              <a:t>come la polmonite da </a:t>
            </a:r>
            <a:r>
              <a:rPr lang="it-IT" b="1" dirty="0">
                <a:latin typeface="Times New Roman"/>
                <a:cs typeface="Times New Roman"/>
              </a:rPr>
              <a:t>Legionella </a:t>
            </a:r>
            <a:r>
              <a:rPr lang="it-IT" b="1" dirty="0" err="1">
                <a:latin typeface="Times New Roman"/>
                <a:cs typeface="Times New Roman"/>
              </a:rPr>
              <a:t>Pmneumophila</a:t>
            </a:r>
            <a:r>
              <a:rPr lang="it-IT" dirty="0">
                <a:latin typeface="Times New Roman"/>
                <a:cs typeface="Times New Roman"/>
              </a:rPr>
              <a:t>. Per questa ragione sono stati istituiti l’</a:t>
            </a:r>
            <a:r>
              <a:rPr lang="it-IT" b="1" dirty="0">
                <a:latin typeface="Times New Roman"/>
                <a:cs typeface="Times New Roman"/>
              </a:rPr>
              <a:t>HRA</a:t>
            </a:r>
            <a:r>
              <a:rPr lang="it-IT" dirty="0">
                <a:latin typeface="Times New Roman"/>
                <a:cs typeface="Times New Roman"/>
              </a:rPr>
              <a:t>, ossia un sistema di valutazione dei fattori di rischio che intervengono dopo un’esposizione; e l’</a:t>
            </a:r>
            <a:r>
              <a:rPr lang="it-IT" b="1" dirty="0">
                <a:latin typeface="Times New Roman"/>
                <a:cs typeface="Times New Roman"/>
              </a:rPr>
              <a:t>MR</a:t>
            </a:r>
            <a:r>
              <a:rPr lang="it-IT" dirty="0">
                <a:latin typeface="Times New Roman"/>
                <a:cs typeface="Times New Roman"/>
              </a:rPr>
              <a:t>A ossia la stima del rischio di malattia calcolata con approccio epidemiologico.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100000">
              <a:schemeClr val="bg2">
                <a:shade val="30000"/>
                <a:satMod val="200000"/>
              </a:schemeClr>
            </a:gs>
            <a:gs pos="50000">
              <a:schemeClr val="bg2">
                <a:tint val="80000"/>
                <a:satMod val="3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692" y="836712"/>
            <a:ext cx="5544616" cy="4041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ttangolo 4"/>
          <p:cNvSpPr/>
          <p:nvPr/>
        </p:nvSpPr>
        <p:spPr>
          <a:xfrm>
            <a:off x="1835696" y="4869160"/>
            <a:ext cx="55446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latin typeface="Times New Roman"/>
                <a:cs typeface="Times New Roman"/>
              </a:rPr>
              <a:t>Il Lago d’Averno con Enea e la Sibilla Cumana</a:t>
            </a:r>
          </a:p>
          <a:p>
            <a:pPr algn="ctr"/>
            <a:r>
              <a:rPr lang="it-IT" sz="2000" dirty="0">
                <a:latin typeface="Times New Roman"/>
                <a:cs typeface="Times New Roman"/>
              </a:rPr>
              <a:t> (William Turner, 1798)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367644" y="5661248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latin typeface="Times New Roman"/>
                <a:cs typeface="Times New Roman"/>
              </a:rPr>
              <a:t>GRAZIE PER L’ATTENZIONE!</a:t>
            </a:r>
          </a:p>
        </p:txBody>
      </p:sp>
    </p:spTree>
    <p:extLst>
      <p:ext uri="{BB962C8B-B14F-4D97-AF65-F5344CB8AC3E}">
        <p14:creationId xmlns:p14="http://schemas.microsoft.com/office/powerpoint/2010/main" val="276393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Times New Roman" pitchFamily="18" charset="0"/>
                <a:cs typeface="Times New Roman" pitchFamily="18" charset="0"/>
              </a:rPr>
              <a:t>CHI ERA </a:t>
            </a:r>
            <a:r>
              <a:rPr lang="it-IT" b="1" dirty="0">
                <a:latin typeface="Times New Roman" pitchFamily="18" charset="0"/>
                <a:cs typeface="Times New Roman" pitchFamily="18" charset="0"/>
              </a:rPr>
              <a:t>CASSIODORO</a:t>
            </a:r>
          </a:p>
        </p:txBody>
      </p:sp>
      <p:pic>
        <p:nvPicPr>
          <p:cNvPr id="4" name="Segnaposto contenuto 3" descr="cassiodoro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5536" y="1412776"/>
            <a:ext cx="4573742" cy="3151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5076056" y="1412776"/>
            <a:ext cx="374726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i="1" dirty="0" err="1">
                <a:latin typeface="Times New Roman" pitchFamily="18" charset="0"/>
                <a:cs typeface="Times New Roman" pitchFamily="18" charset="0"/>
              </a:rPr>
              <a:t>Flavius</a:t>
            </a:r>
            <a:r>
              <a:rPr lang="it-IT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it-IT" i="1" dirty="0" err="1">
                <a:latin typeface="Times New Roman" pitchFamily="18" charset="0"/>
                <a:cs typeface="Times New Roman" pitchFamily="18" charset="0"/>
              </a:rPr>
              <a:t>Aurelius</a:t>
            </a:r>
            <a:r>
              <a:rPr lang="it-IT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i="1" dirty="0" err="1">
                <a:latin typeface="Times New Roman" pitchFamily="18" charset="0"/>
                <a:cs typeface="Times New Roman" pitchFamily="18" charset="0"/>
              </a:rPr>
              <a:t>Cassiodorus</a:t>
            </a:r>
            <a:r>
              <a:rPr lang="it-IT" i="1" dirty="0">
                <a:latin typeface="Times New Roman" pitchFamily="18" charset="0"/>
                <a:cs typeface="Times New Roman" pitchFamily="18" charset="0"/>
              </a:rPr>
              <a:t> Senator 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fu</a:t>
            </a:r>
            <a:r>
              <a:rPr lang="it-IT" i="1" dirty="0">
                <a:latin typeface="Times New Roman" pitchFamily="18" charset="0"/>
                <a:cs typeface="Times New Roman" pitchFamily="18" charset="0"/>
              </a:rPr>
              <a:t> un p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olitico e letterato romano. Fu </a:t>
            </a:r>
            <a:r>
              <a:rPr lang="it-IT" b="1" u="sng" dirty="0">
                <a:latin typeface="Times New Roman" pitchFamily="18" charset="0"/>
                <a:cs typeface="Times New Roman" pitchFamily="18" charset="0"/>
              </a:rPr>
              <a:t>prefetto di Atalarico 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e di questo lasciò memoria nella silloge intitolata </a:t>
            </a:r>
            <a:r>
              <a:rPr lang="it-IT" i="1" dirty="0">
                <a:latin typeface="Times New Roman" pitchFamily="18" charset="0"/>
                <a:cs typeface="Times New Roman" pitchFamily="18" charset="0"/>
              </a:rPr>
              <a:t>Variae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, che servì da modello per lo stile cancelleresco medievale.  In Calabria, Cassiodoro fondò una comunità religiosa chiamata </a:t>
            </a:r>
            <a:r>
              <a:rPr lang="it-IT" i="1" dirty="0" err="1">
                <a:latin typeface="Times New Roman" pitchFamily="18" charset="0"/>
                <a:cs typeface="Times New Roman" pitchFamily="18" charset="0"/>
              </a:rPr>
              <a:t>Vivarium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, il cui tratto caratteristico era l’importanza conferita alle attività intellettuali dei monaci. </a:t>
            </a:r>
            <a:endParaRPr lang="it-IT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330693" y="4581128"/>
            <a:ext cx="878684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Times New Roman" pitchFamily="18" charset="0"/>
                <a:cs typeface="Times New Roman" pitchFamily="18" charset="0"/>
              </a:rPr>
              <a:t>Intorno al 527, Cassiodoro, per conto del re Atalarico, </a:t>
            </a:r>
            <a:r>
              <a:rPr lang="it-IT" u="sng" dirty="0">
                <a:latin typeface="Times New Roman" pitchFamily="18" charset="0"/>
                <a:cs typeface="Times New Roman" pitchFamily="18" charset="0"/>
              </a:rPr>
              <a:t>redisse una lettera che accordava una licenza per motivi di salute a un alto ufficiale che chiedeva di essere esonerato dall’impegno militare e per potersi curare a Baia.</a:t>
            </a:r>
          </a:p>
          <a:p>
            <a:endParaRPr lang="it-IT" i="1" u="sng" dirty="0">
              <a:latin typeface="Times New Roman" pitchFamily="18" charset="0"/>
              <a:cs typeface="Times New Roman" pitchFamily="18" charset="0"/>
            </a:endParaRPr>
          </a:p>
          <a:p>
            <a:r>
              <a:rPr lang="it-IT" i="1" dirty="0">
                <a:latin typeface="Times New Roman" pitchFamily="18" charset="0"/>
                <a:cs typeface="Times New Roman" pitchFamily="18" charset="0"/>
              </a:rPr>
              <a:t>Perge </a:t>
            </a:r>
            <a:r>
              <a:rPr lang="it-IT" i="1" dirty="0" err="1">
                <a:latin typeface="Times New Roman" pitchFamily="18" charset="0"/>
                <a:cs typeface="Times New Roman" pitchFamily="18" charset="0"/>
              </a:rPr>
              <a:t>igitur</a:t>
            </a:r>
            <a:r>
              <a:rPr lang="it-IT" i="1" dirty="0">
                <a:latin typeface="Times New Roman" pitchFamily="18" charset="0"/>
                <a:cs typeface="Times New Roman" pitchFamily="18" charset="0"/>
              </a:rPr>
              <a:t> ad </a:t>
            </a:r>
            <a:r>
              <a:rPr lang="it-IT" i="1" dirty="0" err="1">
                <a:latin typeface="Times New Roman" pitchFamily="18" charset="0"/>
                <a:cs typeface="Times New Roman" pitchFamily="18" charset="0"/>
              </a:rPr>
              <a:t>amoenos</a:t>
            </a:r>
            <a:r>
              <a:rPr lang="it-IT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i="1" dirty="0" err="1">
                <a:latin typeface="Times New Roman" pitchFamily="18" charset="0"/>
                <a:cs typeface="Times New Roman" pitchFamily="18" charset="0"/>
              </a:rPr>
              <a:t>recessus</a:t>
            </a:r>
            <a:r>
              <a:rPr lang="it-IT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it-IT" i="1" dirty="0" err="1">
                <a:latin typeface="Times New Roman" pitchFamily="18" charset="0"/>
                <a:cs typeface="Times New Roman" pitchFamily="18" charset="0"/>
              </a:rPr>
              <a:t>perge</a:t>
            </a:r>
            <a:r>
              <a:rPr lang="it-IT" i="1" dirty="0">
                <a:latin typeface="Times New Roman" pitchFamily="18" charset="0"/>
                <a:cs typeface="Times New Roman" pitchFamily="18" charset="0"/>
              </a:rPr>
              <a:t> ad </a:t>
            </a:r>
            <a:r>
              <a:rPr lang="it-IT" i="1" dirty="0" err="1">
                <a:latin typeface="Times New Roman" pitchFamily="18" charset="0"/>
                <a:cs typeface="Times New Roman" pitchFamily="18" charset="0"/>
              </a:rPr>
              <a:t>solem</a:t>
            </a:r>
            <a:r>
              <a:rPr lang="it-IT" i="1" dirty="0">
                <a:latin typeface="Times New Roman" pitchFamily="18" charset="0"/>
                <a:cs typeface="Times New Roman" pitchFamily="18" charset="0"/>
              </a:rPr>
              <a:t>, ut ita </a:t>
            </a:r>
            <a:r>
              <a:rPr lang="it-IT" i="1" dirty="0" err="1">
                <a:latin typeface="Times New Roman" pitchFamily="18" charset="0"/>
                <a:cs typeface="Times New Roman" pitchFamily="18" charset="0"/>
              </a:rPr>
              <a:t>dixerim</a:t>
            </a:r>
            <a:r>
              <a:rPr lang="it-IT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i="1" dirty="0" err="1">
                <a:latin typeface="Times New Roman" pitchFamily="18" charset="0"/>
                <a:cs typeface="Times New Roman" pitchFamily="18" charset="0"/>
              </a:rPr>
              <a:t>clariorem</a:t>
            </a:r>
            <a:r>
              <a:rPr lang="it-IT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it-IT" i="1" dirty="0" err="1">
                <a:latin typeface="Times New Roman" pitchFamily="18" charset="0"/>
                <a:cs typeface="Times New Roman" pitchFamily="18" charset="0"/>
              </a:rPr>
              <a:t>ubi</a:t>
            </a:r>
            <a:r>
              <a:rPr lang="it-IT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i="1" dirty="0" err="1">
                <a:latin typeface="Times New Roman" pitchFamily="18" charset="0"/>
                <a:cs typeface="Times New Roman" pitchFamily="18" charset="0"/>
              </a:rPr>
              <a:t>salubritate</a:t>
            </a:r>
            <a:r>
              <a:rPr lang="it-IT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i="1" dirty="0" err="1">
                <a:latin typeface="Times New Roman" pitchFamily="18" charset="0"/>
                <a:cs typeface="Times New Roman" pitchFamily="18" charset="0"/>
              </a:rPr>
              <a:t>aeris</a:t>
            </a:r>
            <a:r>
              <a:rPr lang="it-IT" i="1" dirty="0">
                <a:latin typeface="Times New Roman" pitchFamily="18" charset="0"/>
                <a:cs typeface="Times New Roman" pitchFamily="18" charset="0"/>
              </a:rPr>
              <a:t> temperata </a:t>
            </a:r>
            <a:r>
              <a:rPr lang="it-IT" i="1" dirty="0" err="1">
                <a:latin typeface="Times New Roman" pitchFamily="18" charset="0"/>
                <a:cs typeface="Times New Roman" pitchFamily="18" charset="0"/>
              </a:rPr>
              <a:t>terris</a:t>
            </a:r>
            <a:r>
              <a:rPr lang="it-IT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i="1" dirty="0" err="1">
                <a:latin typeface="Times New Roman" pitchFamily="18" charset="0"/>
                <a:cs typeface="Times New Roman" pitchFamily="18" charset="0"/>
              </a:rPr>
              <a:t>blandior</a:t>
            </a:r>
            <a:r>
              <a:rPr lang="it-IT" i="1" dirty="0">
                <a:latin typeface="Times New Roman" pitchFamily="18" charset="0"/>
                <a:cs typeface="Times New Roman" pitchFamily="18" charset="0"/>
              </a:rPr>
              <a:t> est natura. </a:t>
            </a:r>
            <a:r>
              <a:rPr lang="it-IT" i="1" dirty="0" err="1">
                <a:latin typeface="Times New Roman" pitchFamily="18" charset="0"/>
                <a:cs typeface="Times New Roman" pitchFamily="18" charset="0"/>
              </a:rPr>
              <a:t>Illic</a:t>
            </a:r>
            <a:r>
              <a:rPr lang="it-IT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i="1" dirty="0" err="1">
                <a:latin typeface="Times New Roman" pitchFamily="18" charset="0"/>
                <a:cs typeface="Times New Roman" pitchFamily="18" charset="0"/>
              </a:rPr>
              <a:t>miraculis</a:t>
            </a:r>
            <a:r>
              <a:rPr lang="it-IT" i="1" dirty="0">
                <a:latin typeface="Times New Roman" pitchFamily="18" charset="0"/>
                <a:cs typeface="Times New Roman" pitchFamily="18" charset="0"/>
              </a:rPr>
              <a:t> alta </a:t>
            </a:r>
            <a:r>
              <a:rPr lang="it-IT" i="1" dirty="0" err="1">
                <a:latin typeface="Times New Roman" pitchFamily="18" charset="0"/>
                <a:cs typeface="Times New Roman" pitchFamily="18" charset="0"/>
              </a:rPr>
              <a:t>cogitatione</a:t>
            </a:r>
            <a:r>
              <a:rPr lang="it-IT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i="1" dirty="0" err="1">
                <a:latin typeface="Times New Roman" pitchFamily="18" charset="0"/>
                <a:cs typeface="Times New Roman" pitchFamily="18" charset="0"/>
              </a:rPr>
              <a:t>perpensis</a:t>
            </a:r>
            <a:r>
              <a:rPr lang="it-IT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i="1" u="sng" dirty="0" err="1">
                <a:latin typeface="Times New Roman" pitchFamily="18" charset="0"/>
                <a:cs typeface="Times New Roman" pitchFamily="18" charset="0"/>
              </a:rPr>
              <a:t>cum</a:t>
            </a:r>
            <a:r>
              <a:rPr lang="it-IT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b="1" i="1" u="sng" dirty="0" err="1">
                <a:latin typeface="Times New Roman" pitchFamily="18" charset="0"/>
                <a:cs typeface="Times New Roman" pitchFamily="18" charset="0"/>
              </a:rPr>
              <a:t>arcanis</a:t>
            </a:r>
            <a:r>
              <a:rPr lang="it-IT" b="1" i="1" u="sng" dirty="0">
                <a:latin typeface="Times New Roman" pitchFamily="18" charset="0"/>
                <a:cs typeface="Times New Roman" pitchFamily="18" charset="0"/>
              </a:rPr>
              <a:t> mundi </a:t>
            </a:r>
            <a:r>
              <a:rPr lang="it-IT" b="1" i="1" u="sng" dirty="0" err="1">
                <a:latin typeface="Times New Roman" pitchFamily="18" charset="0"/>
                <a:cs typeface="Times New Roman" pitchFamily="18" charset="0"/>
              </a:rPr>
              <a:t>mens</a:t>
            </a:r>
            <a:r>
              <a:rPr lang="it-IT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b="1" i="1" u="sng" dirty="0" err="1">
                <a:latin typeface="Times New Roman" pitchFamily="18" charset="0"/>
                <a:cs typeface="Times New Roman" pitchFamily="18" charset="0"/>
              </a:rPr>
              <a:t>humana</a:t>
            </a:r>
            <a:r>
              <a:rPr lang="it-IT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b="1" i="1" u="sng" dirty="0" err="1">
                <a:latin typeface="Times New Roman" pitchFamily="18" charset="0"/>
                <a:cs typeface="Times New Roman" pitchFamily="18" charset="0"/>
              </a:rPr>
              <a:t>colloquitu</a:t>
            </a:r>
            <a:r>
              <a:rPr lang="it-IT" b="1" i="1" dirty="0" err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it-IT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i="1" dirty="0" err="1">
                <a:latin typeface="Times New Roman" pitchFamily="18" charset="0"/>
                <a:cs typeface="Times New Roman" pitchFamily="18" charset="0"/>
              </a:rPr>
              <a:t>nec</a:t>
            </a:r>
            <a:r>
              <a:rPr lang="it-IT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i="1" dirty="0" err="1">
                <a:latin typeface="Times New Roman" pitchFamily="18" charset="0"/>
                <a:cs typeface="Times New Roman" pitchFamily="18" charset="0"/>
              </a:rPr>
              <a:t>admirari</a:t>
            </a:r>
            <a:r>
              <a:rPr lang="it-IT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i="1" dirty="0" err="1">
                <a:latin typeface="Times New Roman" pitchFamily="18" charset="0"/>
                <a:cs typeface="Times New Roman" pitchFamily="18" charset="0"/>
              </a:rPr>
              <a:t>desinit</a:t>
            </a:r>
            <a:r>
              <a:rPr lang="it-IT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i="1" dirty="0" err="1">
                <a:latin typeface="Times New Roman" pitchFamily="18" charset="0"/>
                <a:cs typeface="Times New Roman" pitchFamily="18" charset="0"/>
              </a:rPr>
              <a:t>quae</a:t>
            </a:r>
            <a:r>
              <a:rPr lang="it-IT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i="1" dirty="0" err="1">
                <a:latin typeface="Times New Roman" pitchFamily="18" charset="0"/>
                <a:cs typeface="Times New Roman" pitchFamily="18" charset="0"/>
              </a:rPr>
              <a:t>ibi</a:t>
            </a:r>
            <a:r>
              <a:rPr lang="it-IT" i="1" dirty="0">
                <a:latin typeface="Times New Roman" pitchFamily="18" charset="0"/>
                <a:cs typeface="Times New Roman" pitchFamily="18" charset="0"/>
              </a:rPr>
              <a:t> agi posse </a:t>
            </a:r>
            <a:r>
              <a:rPr lang="it-IT" i="1" dirty="0" err="1">
                <a:latin typeface="Times New Roman" pitchFamily="18" charset="0"/>
                <a:cs typeface="Times New Roman" pitchFamily="18" charset="0"/>
              </a:rPr>
              <a:t>cognoscit</a:t>
            </a:r>
            <a:r>
              <a:rPr lang="it-IT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/>
            <a:r>
              <a:rPr lang="it-IT" dirty="0">
                <a:latin typeface="Times New Roman" pitchFamily="18" charset="0"/>
                <a:cs typeface="Times New Roman" pitchFamily="18" charset="0"/>
              </a:rPr>
              <a:t>(Brano tratto da </a:t>
            </a:r>
            <a:r>
              <a:rPr lang="it-IT" i="1" dirty="0" err="1">
                <a:latin typeface="Times New Roman" pitchFamily="18" charset="0"/>
                <a:cs typeface="Times New Roman" pitchFamily="18" charset="0"/>
              </a:rPr>
              <a:t>Variae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it-IT" b="1" dirty="0">
                <a:latin typeface="Times New Roman" pitchFamily="18" charset="0"/>
                <a:cs typeface="Times New Roman" pitchFamily="18" charset="0"/>
              </a:rPr>
              <a:t>IX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, 6)</a:t>
            </a:r>
            <a:endParaRPr lang="it-IT" i="1" dirty="0">
              <a:latin typeface="Times New Roman" pitchFamily="18" charset="0"/>
              <a:cs typeface="Times New Roman" pitchFamily="18" charset="0"/>
            </a:endParaRPr>
          </a:p>
          <a:p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/>
          <a:lstStyle/>
          <a:p>
            <a:r>
              <a:rPr lang="it-IT" dirty="0">
                <a:latin typeface="Times New Roman" pitchFamily="18" charset="0"/>
                <a:cs typeface="Times New Roman" pitchFamily="18" charset="0"/>
              </a:rPr>
              <a:t>LE TERME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12934" y="1196752"/>
            <a:ext cx="9049429" cy="122413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it-IT" sz="3000" dirty="0">
                <a:latin typeface="Times New Roman" pitchFamily="18" charset="0"/>
                <a:cs typeface="Times New Roman" pitchFamily="18" charset="0"/>
              </a:rPr>
              <a:t> Le </a:t>
            </a:r>
            <a:r>
              <a:rPr lang="it-IT" sz="3000" b="1" dirty="0">
                <a:latin typeface="Times New Roman" pitchFamily="18" charset="0"/>
                <a:cs typeface="Times New Roman" pitchFamily="18" charset="0"/>
              </a:rPr>
              <a:t>terme</a:t>
            </a:r>
            <a:r>
              <a:rPr lang="it-IT" sz="3000" dirty="0">
                <a:latin typeface="Times New Roman" pitchFamily="18" charset="0"/>
                <a:cs typeface="Times New Roman" pitchFamily="18" charset="0"/>
              </a:rPr>
              <a:t> sono strutture, pubbliche o private, volte alla somministrazione di </a:t>
            </a:r>
            <a:r>
              <a:rPr lang="it-IT" sz="3000" u="sng" dirty="0">
                <a:latin typeface="Times New Roman" pitchFamily="18" charset="0"/>
                <a:cs typeface="Times New Roman" pitchFamily="18" charset="0"/>
              </a:rPr>
              <a:t>idroterapie</a:t>
            </a:r>
            <a:r>
              <a:rPr lang="it-IT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266" name="AutoShape 2" descr="Risultati immagini per terme romane e natural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268" name="AutoShape 4" descr="Risultati immagini per terme romane e natural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270" name="AutoShape 6" descr="Risultati immagini per terme romane e natural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272" name="AutoShape 8" descr="Risultati immagini per terme romane e natural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274" name="AutoShape 10" descr="Immagine correla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276" name="AutoShape 12" descr="Immagine correla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1277" name="Picture 13" descr="C:\Users\User\Downloads\terma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9832" y="2420888"/>
            <a:ext cx="3204356" cy="2134277"/>
          </a:xfrm>
          <a:prstGeom prst="rect">
            <a:avLst/>
          </a:prstGeom>
          <a:noFill/>
        </p:spPr>
      </p:pic>
      <p:sp>
        <p:nvSpPr>
          <p:cNvPr id="12" name="CasellaDiTesto 11"/>
          <p:cNvSpPr txBox="1"/>
          <p:nvPr/>
        </p:nvSpPr>
        <p:spPr>
          <a:xfrm>
            <a:off x="3059832" y="4509120"/>
            <a:ext cx="32403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Times New Roman" pitchFamily="18" charset="0"/>
                <a:cs typeface="Times New Roman" pitchFamily="18" charset="0"/>
              </a:rPr>
              <a:t>Le terme romane di Bath, 75 d.C.,</a:t>
            </a:r>
          </a:p>
          <a:p>
            <a:pPr algn="ctr"/>
            <a:r>
              <a:rPr lang="it-IT" sz="1600" dirty="0">
                <a:latin typeface="Times New Roman" pitchFamily="18" charset="0"/>
                <a:cs typeface="Times New Roman" pitchFamily="18" charset="0"/>
              </a:rPr>
              <a:t> Regno Unito</a:t>
            </a:r>
          </a:p>
        </p:txBody>
      </p:sp>
      <p:sp>
        <p:nvSpPr>
          <p:cNvPr id="4" name="Rettangolo 3"/>
          <p:cNvSpPr/>
          <p:nvPr/>
        </p:nvSpPr>
        <p:spPr>
          <a:xfrm>
            <a:off x="113511" y="5301208"/>
            <a:ext cx="903649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500" dirty="0">
                <a:latin typeface="Times New Roman" pitchFamily="18" charset="0"/>
                <a:cs typeface="Times New Roman" pitchFamily="18" charset="0"/>
              </a:rPr>
              <a:t>Distinguiamo le terme </a:t>
            </a:r>
            <a:r>
              <a:rPr lang="it-IT" sz="2500" b="1" u="sng" dirty="0">
                <a:latin typeface="Times New Roman" pitchFamily="18" charset="0"/>
                <a:cs typeface="Times New Roman" pitchFamily="18" charset="0"/>
              </a:rPr>
              <a:t>naturali</a:t>
            </a:r>
            <a:r>
              <a:rPr lang="it-IT" sz="2500" dirty="0">
                <a:latin typeface="Times New Roman" pitchFamily="18" charset="0"/>
                <a:cs typeface="Times New Roman" pitchFamily="18" charset="0"/>
              </a:rPr>
              <a:t>, situate in prossimità delle </a:t>
            </a:r>
            <a:r>
              <a:rPr lang="it-IT" sz="2500" u="sng" dirty="0">
                <a:latin typeface="Times New Roman" pitchFamily="18" charset="0"/>
                <a:cs typeface="Times New Roman" pitchFamily="18" charset="0"/>
              </a:rPr>
              <a:t>sorgenti di acqua termale</a:t>
            </a:r>
            <a:r>
              <a:rPr lang="it-IT" sz="2500" dirty="0">
                <a:latin typeface="Times New Roman" pitchFamily="18" charset="0"/>
                <a:cs typeface="Times New Roman" pitchFamily="18" charset="0"/>
              </a:rPr>
              <a:t>, da quelle </a:t>
            </a:r>
            <a:r>
              <a:rPr lang="it-IT" sz="2500" b="1" u="sng" dirty="0">
                <a:latin typeface="Times New Roman" pitchFamily="18" charset="0"/>
                <a:cs typeface="Times New Roman" pitchFamily="18" charset="0"/>
              </a:rPr>
              <a:t>artificiali</a:t>
            </a:r>
            <a:r>
              <a:rPr lang="it-IT" sz="2500" dirty="0">
                <a:latin typeface="Times New Roman" pitchFamily="18" charset="0"/>
                <a:cs typeface="Times New Roman" pitchFamily="18" charset="0"/>
              </a:rPr>
              <a:t>, che sfruttano </a:t>
            </a:r>
            <a:r>
              <a:rPr lang="it-IT" sz="2500" u="sng" dirty="0">
                <a:latin typeface="Times New Roman"/>
                <a:cs typeface="Times New Roman"/>
              </a:rPr>
              <a:t>focolari sotterranei </a:t>
            </a:r>
            <a:r>
              <a:rPr lang="it-IT" sz="2500" dirty="0">
                <a:latin typeface="Times New Roman"/>
                <a:cs typeface="Times New Roman"/>
              </a:rPr>
              <a:t>diffondendo l’ aria calda attraverso gli </a:t>
            </a:r>
            <a:r>
              <a:rPr lang="it-IT" sz="2500" u="sng" dirty="0">
                <a:latin typeface="Times New Roman"/>
                <a:cs typeface="Times New Roman"/>
              </a:rPr>
              <a:t>ipocausti</a:t>
            </a:r>
            <a:r>
              <a:rPr lang="it-IT" sz="2500" dirty="0">
                <a:latin typeface="Times New Roman"/>
                <a:cs typeface="Times New Roman"/>
              </a:rPr>
              <a:t>.</a:t>
            </a:r>
            <a:endParaRPr lang="it-IT" sz="25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Times New Roman" pitchFamily="18" charset="0"/>
                <a:cs typeface="Times New Roman" pitchFamily="18" charset="0"/>
              </a:rPr>
              <a:t>LE TERME ROMANE</a:t>
            </a:r>
          </a:p>
        </p:txBody>
      </p:sp>
      <p:pic>
        <p:nvPicPr>
          <p:cNvPr id="5" name="Segnaposto contenuto 4" descr="termecaracall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1960" y="1556792"/>
            <a:ext cx="4566808" cy="3888432"/>
          </a:xfrm>
        </p:spPr>
      </p:pic>
      <p:sp>
        <p:nvSpPr>
          <p:cNvPr id="6" name="CasellaDiTesto 5"/>
          <p:cNvSpPr txBox="1"/>
          <p:nvPr/>
        </p:nvSpPr>
        <p:spPr>
          <a:xfrm>
            <a:off x="251520" y="1484784"/>
            <a:ext cx="3928520" cy="477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900" dirty="0">
                <a:latin typeface="Times New Roman"/>
                <a:cs typeface="Times New Roman"/>
              </a:rPr>
              <a:t>Le terme romane erano </a:t>
            </a:r>
            <a:r>
              <a:rPr lang="it-IT" sz="1900" u="sng" dirty="0">
                <a:latin typeface="Times New Roman"/>
                <a:cs typeface="Times New Roman"/>
              </a:rPr>
              <a:t>edifici pubblici</a:t>
            </a:r>
            <a:r>
              <a:rPr lang="it-IT" sz="1900" dirty="0">
                <a:latin typeface="Times New Roman"/>
                <a:cs typeface="Times New Roman"/>
              </a:rPr>
              <a:t> accessibili quasi a chiunque perché </a:t>
            </a:r>
            <a:r>
              <a:rPr lang="it-IT" sz="1900" u="sng" dirty="0">
                <a:latin typeface="Times New Roman"/>
                <a:cs typeface="Times New Roman"/>
              </a:rPr>
              <a:t>gratuiti</a:t>
            </a:r>
            <a:r>
              <a:rPr lang="it-IT" sz="1900" dirty="0">
                <a:latin typeface="Times New Roman"/>
                <a:cs typeface="Times New Roman"/>
              </a:rPr>
              <a:t> o poco costosi. </a:t>
            </a:r>
          </a:p>
          <a:p>
            <a:pPr algn="just"/>
            <a:r>
              <a:rPr lang="it-IT" sz="1900" dirty="0">
                <a:latin typeface="Times New Roman"/>
                <a:cs typeface="Times New Roman"/>
              </a:rPr>
              <a:t>A partire dal II secolo a.C., rappresentarono il principale luogo di ritrovo dell’antica Roma dove ci si poteva dedicare alla </a:t>
            </a:r>
            <a:r>
              <a:rPr lang="it-IT" sz="1900" b="1" dirty="0">
                <a:latin typeface="Times New Roman"/>
                <a:cs typeface="Times New Roman"/>
              </a:rPr>
              <a:t>cura del corpo, alla politica e all’</a:t>
            </a:r>
            <a:r>
              <a:rPr lang="it-IT" sz="1900" b="1" i="1" dirty="0" err="1">
                <a:latin typeface="Times New Roman"/>
                <a:cs typeface="Times New Roman"/>
              </a:rPr>
              <a:t>otium</a:t>
            </a:r>
            <a:r>
              <a:rPr lang="it-IT" sz="1900" i="1" dirty="0">
                <a:latin typeface="Times New Roman"/>
                <a:cs typeface="Times New Roman"/>
              </a:rPr>
              <a:t>.</a:t>
            </a:r>
          </a:p>
          <a:p>
            <a:pPr algn="just"/>
            <a:r>
              <a:rPr lang="it-IT" sz="1900" u="sng" dirty="0">
                <a:latin typeface="Times New Roman"/>
                <a:cs typeface="Times New Roman"/>
              </a:rPr>
              <a:t>In un primo momento</a:t>
            </a:r>
            <a:r>
              <a:rPr lang="it-IT" sz="1900" dirty="0">
                <a:latin typeface="Times New Roman"/>
                <a:cs typeface="Times New Roman"/>
              </a:rPr>
              <a:t>, gli impianti sorsero in zone dotate di sorgenti naturali. </a:t>
            </a:r>
            <a:r>
              <a:rPr lang="it-IT" sz="1900" u="sng" dirty="0">
                <a:latin typeface="Times New Roman"/>
                <a:cs typeface="Times New Roman"/>
              </a:rPr>
              <a:t>In età imperiale</a:t>
            </a:r>
            <a:r>
              <a:rPr lang="it-IT" sz="1900" dirty="0">
                <a:latin typeface="Times New Roman"/>
                <a:cs typeface="Times New Roman"/>
              </a:rPr>
              <a:t>, essendo divenute elemento imprescindibile delle città, furono costruite sfruttando le tecniche di riscaldamento delle acque.</a:t>
            </a:r>
          </a:p>
          <a:p>
            <a:pPr algn="just"/>
            <a:endParaRPr lang="it-IT" sz="1900" dirty="0">
              <a:latin typeface="Times New Roman"/>
              <a:cs typeface="Times New Roman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51520" y="5877272"/>
            <a:ext cx="849694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900" dirty="0">
                <a:latin typeface="Times New Roman"/>
                <a:cs typeface="Times New Roman"/>
              </a:rPr>
              <a:t>Nel corso degli anni, per volere degli imperatori intenti a mostrare il proprio potere, furono </a:t>
            </a:r>
            <a:r>
              <a:rPr lang="it-IT" sz="1900" u="sng" dirty="0">
                <a:latin typeface="Times New Roman"/>
                <a:cs typeface="Times New Roman"/>
              </a:rPr>
              <a:t>arricchite</a:t>
            </a:r>
            <a:r>
              <a:rPr lang="it-IT" sz="1900" dirty="0">
                <a:latin typeface="Times New Roman"/>
                <a:cs typeface="Times New Roman"/>
              </a:rPr>
              <a:t> continuamente </a:t>
            </a:r>
            <a:r>
              <a:rPr lang="it-IT" sz="1900" u="sng" dirty="0">
                <a:latin typeface="Times New Roman"/>
                <a:cs typeface="Times New Roman"/>
              </a:rPr>
              <a:t>con opere d’arte </a:t>
            </a:r>
            <a:r>
              <a:rPr lang="it-IT" sz="1900" dirty="0">
                <a:latin typeface="Times New Roman"/>
                <a:cs typeface="Times New Roman"/>
              </a:rPr>
              <a:t>dal valore inestimabile.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211960" y="5445224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Times New Roman"/>
                <a:cs typeface="Times New Roman"/>
              </a:rPr>
              <a:t>Ricostruzione digitale delle Terme di Caracalla</a:t>
            </a:r>
          </a:p>
        </p:txBody>
      </p:sp>
    </p:spTree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</p:spPr>
        <p:txBody>
          <a:bodyPr>
            <a:normAutofit/>
          </a:bodyPr>
          <a:lstStyle/>
          <a:p>
            <a:r>
              <a:rPr lang="it-IT" sz="3700" dirty="0">
                <a:latin typeface="Times New Roman"/>
                <a:cs typeface="Times New Roman"/>
              </a:rPr>
              <a:t>DALLE TERME DI CARACALLA</a:t>
            </a:r>
            <a:br>
              <a:rPr lang="it-IT" sz="3700" dirty="0">
                <a:latin typeface="Times New Roman"/>
                <a:cs typeface="Times New Roman"/>
              </a:rPr>
            </a:br>
            <a:r>
              <a:rPr lang="it-IT" sz="3700" dirty="0">
                <a:latin typeface="Times New Roman"/>
                <a:cs typeface="Times New Roman"/>
              </a:rPr>
              <a:t> AL MANN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1412776"/>
            <a:ext cx="1667468" cy="2952328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2996952"/>
            <a:ext cx="1633984" cy="3162550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2132856"/>
            <a:ext cx="2265915" cy="3068960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124744"/>
            <a:ext cx="1728039" cy="3113584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sp>
        <p:nvSpPr>
          <p:cNvPr id="8" name="CasellaDiTesto 7"/>
          <p:cNvSpPr txBox="1"/>
          <p:nvPr/>
        </p:nvSpPr>
        <p:spPr>
          <a:xfrm>
            <a:off x="2051720" y="6165304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>
                <a:latin typeface="Times New Roman"/>
                <a:cs typeface="Times New Roman"/>
              </a:rPr>
              <a:t>Neottolemo e </a:t>
            </a:r>
            <a:r>
              <a:rPr lang="it-IT" sz="1400" i="1" dirty="0" err="1">
                <a:latin typeface="Times New Roman"/>
                <a:cs typeface="Times New Roman"/>
              </a:rPr>
              <a:t>Astianatte</a:t>
            </a:r>
            <a:r>
              <a:rPr lang="it-IT" sz="1400" i="1" dirty="0"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it-IT" sz="1400" i="1" dirty="0">
                <a:latin typeface="Times New Roman"/>
                <a:cs typeface="Times New Roman"/>
              </a:rPr>
              <a:t>o Achille e Troilo</a:t>
            </a:r>
          </a:p>
        </p:txBody>
      </p:sp>
      <p:sp>
        <p:nvSpPr>
          <p:cNvPr id="9" name="Rettangolo 8"/>
          <p:cNvSpPr/>
          <p:nvPr/>
        </p:nvSpPr>
        <p:spPr>
          <a:xfrm>
            <a:off x="4572000" y="4365104"/>
            <a:ext cx="1656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i="1" dirty="0">
                <a:latin typeface="Times New Roman"/>
                <a:cs typeface="Times New Roman"/>
              </a:rPr>
              <a:t>Eracle a riposo</a:t>
            </a:r>
          </a:p>
        </p:txBody>
      </p:sp>
      <p:sp>
        <p:nvSpPr>
          <p:cNvPr id="10" name="Rettangolo 9"/>
          <p:cNvSpPr/>
          <p:nvPr/>
        </p:nvSpPr>
        <p:spPr>
          <a:xfrm>
            <a:off x="6732240" y="5229200"/>
            <a:ext cx="20882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i="1" dirty="0">
                <a:latin typeface="Times New Roman"/>
                <a:cs typeface="Times New Roman"/>
              </a:rPr>
              <a:t>Il supplizio di Dirce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251520" y="4293096"/>
            <a:ext cx="17281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i="1" dirty="0">
                <a:latin typeface="Times New Roman"/>
                <a:cs typeface="Times New Roman"/>
              </a:rPr>
              <a:t>Flora o Pomona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4283968" y="5733256"/>
            <a:ext cx="4680520" cy="5847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Times New Roman"/>
                <a:cs typeface="Times New Roman"/>
              </a:rPr>
              <a:t>Rivenuti nel corso degli </a:t>
            </a:r>
            <a:r>
              <a:rPr lang="it-IT" sz="1600" b="1" u="sng" dirty="0">
                <a:latin typeface="Times New Roman"/>
                <a:cs typeface="Times New Roman"/>
              </a:rPr>
              <a:t>scavi del XVI secolo</a:t>
            </a:r>
            <a:r>
              <a:rPr lang="it-IT" sz="1600" b="1" dirty="0">
                <a:latin typeface="Times New Roman"/>
                <a:cs typeface="Times New Roman"/>
              </a:rPr>
              <a:t>, tutte le sculture fanno oggi parte della collezione Farnese </a:t>
            </a:r>
          </a:p>
        </p:txBody>
      </p:sp>
    </p:spTree>
    <p:extLst>
      <p:ext uri="{BB962C8B-B14F-4D97-AF65-F5344CB8AC3E}">
        <p14:creationId xmlns:p14="http://schemas.microsoft.com/office/powerpoint/2010/main" val="367929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Times New Roman"/>
                <a:cs typeface="Times New Roman"/>
              </a:rPr>
              <a:t>LE TERME NATURALI</a:t>
            </a:r>
          </a:p>
        </p:txBody>
      </p:sp>
      <p:pic>
        <p:nvPicPr>
          <p:cNvPr id="4" name="Segnaposto contenuto 3" descr="terme-di-bai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0032" y="1556792"/>
            <a:ext cx="3993525" cy="2664296"/>
          </a:xfrm>
        </p:spPr>
      </p:pic>
      <p:sp>
        <p:nvSpPr>
          <p:cNvPr id="5" name="CasellaDiTesto 4"/>
          <p:cNvSpPr txBox="1"/>
          <p:nvPr/>
        </p:nvSpPr>
        <p:spPr>
          <a:xfrm>
            <a:off x="5652120" y="422108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Terme di Baia, </a:t>
            </a:r>
            <a:r>
              <a:rPr lang="it-IT" dirty="0" err="1"/>
              <a:t>Bacoli</a:t>
            </a:r>
            <a:r>
              <a:rPr lang="it-IT" dirty="0"/>
              <a:t> (NA)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79512" y="5130770"/>
            <a:ext cx="8964488" cy="12926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sz="2600" dirty="0">
                <a:latin typeface="Times New Roman" pitchFamily="18" charset="0"/>
                <a:cs typeface="Times New Roman" pitchFamily="18" charset="0"/>
              </a:rPr>
              <a:t>Le terme naturali sono alimentate da </a:t>
            </a:r>
            <a:r>
              <a:rPr lang="it-IT" sz="2600" u="sng" dirty="0">
                <a:latin typeface="Times New Roman" pitchFamily="18" charset="0"/>
                <a:cs typeface="Times New Roman" pitchFamily="18" charset="0"/>
              </a:rPr>
              <a:t>sorgenti termali </a:t>
            </a:r>
            <a:r>
              <a:rPr lang="it-IT" sz="2600" dirty="0">
                <a:latin typeface="Times New Roman" pitchFamily="18" charset="0"/>
                <a:cs typeface="Times New Roman" pitchFamily="18" charset="0"/>
              </a:rPr>
              <a:t>e per questo posseggono </a:t>
            </a:r>
            <a:r>
              <a:rPr lang="it-IT" sz="2600" b="1" dirty="0">
                <a:latin typeface="Times New Roman" pitchFamily="18" charset="0"/>
                <a:cs typeface="Times New Roman" pitchFamily="18" charset="0"/>
              </a:rPr>
              <a:t>qualità benefiche</a:t>
            </a:r>
            <a:r>
              <a:rPr lang="it-IT" sz="2600" dirty="0">
                <a:latin typeface="Times New Roman" pitchFamily="18" charset="0"/>
                <a:cs typeface="Times New Roman" pitchFamily="18" charset="0"/>
              </a:rPr>
              <a:t>. Dalla presenza di queste sorgenti è caratterizzato il territorio dei </a:t>
            </a:r>
            <a:r>
              <a:rPr lang="it-IT" sz="2600" b="1" u="sng" dirty="0">
                <a:latin typeface="Times New Roman" pitchFamily="18" charset="0"/>
                <a:cs typeface="Times New Roman" pitchFamily="18" charset="0"/>
              </a:rPr>
              <a:t>Campi Flegrei</a:t>
            </a:r>
            <a:r>
              <a:rPr lang="it-IT" sz="2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23528" y="4286256"/>
            <a:ext cx="4032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Times New Roman"/>
                <a:cs typeface="Times New Roman"/>
              </a:rPr>
              <a:t>Le terme di Petriolo sul fiume </a:t>
            </a:r>
            <a:r>
              <a:rPr lang="it-IT" dirty="0" err="1">
                <a:latin typeface="Times New Roman"/>
                <a:cs typeface="Times New Roman"/>
              </a:rPr>
              <a:t>Farma</a:t>
            </a:r>
            <a:r>
              <a:rPr lang="it-IT" dirty="0">
                <a:latin typeface="Times New Roman"/>
                <a:cs typeface="Times New Roman"/>
              </a:rPr>
              <a:t>,</a:t>
            </a:r>
          </a:p>
          <a:p>
            <a:pPr algn="ctr"/>
            <a:r>
              <a:rPr lang="it-IT" dirty="0">
                <a:latin typeface="Times New Roman"/>
                <a:cs typeface="Times New Roman"/>
              </a:rPr>
              <a:t> in Toscana</a:t>
            </a:r>
          </a:p>
        </p:txBody>
      </p:sp>
      <p:pic>
        <p:nvPicPr>
          <p:cNvPr id="8" name="Immagine 7" descr="terme 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574991"/>
            <a:ext cx="3960440" cy="2640294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Times New Roman"/>
                <a:cs typeface="Times New Roman"/>
              </a:rPr>
              <a:t>I CAMPI FLEGREI</a:t>
            </a:r>
          </a:p>
        </p:txBody>
      </p:sp>
      <p:pic>
        <p:nvPicPr>
          <p:cNvPr id="21506" name="Picture 2" descr="C:\Users\User\Desktop\Foto Terme\campi-flegrei vul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9210" y="1500174"/>
            <a:ext cx="5554790" cy="3585010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467544" y="1484784"/>
            <a:ext cx="30963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latin typeface="Times New Roman"/>
                <a:cs typeface="Times New Roman"/>
              </a:rPr>
              <a:t>Il nome </a:t>
            </a:r>
            <a:r>
              <a:rPr lang="it-IT" sz="2000" i="1" dirty="0">
                <a:latin typeface="Times New Roman"/>
                <a:cs typeface="Times New Roman"/>
              </a:rPr>
              <a:t>Phlegraei Campi </a:t>
            </a:r>
            <a:r>
              <a:rPr lang="it-IT" sz="2000" dirty="0">
                <a:latin typeface="Times New Roman"/>
                <a:cs typeface="Times New Roman"/>
              </a:rPr>
              <a:t>(da </a:t>
            </a:r>
            <a:r>
              <a:rPr lang="it-IT" sz="2000" dirty="0" err="1">
                <a:latin typeface="Times New Roman"/>
                <a:cs typeface="Times New Roman"/>
              </a:rPr>
              <a:t>ϕλεγρ</a:t>
            </a:r>
            <a:r>
              <a:rPr lang="it-IT" sz="2000" dirty="0">
                <a:latin typeface="Times New Roman"/>
                <a:cs typeface="Times New Roman"/>
              </a:rPr>
              <a:t>α</a:t>
            </a:r>
            <a:r>
              <a:rPr lang="it-IT" sz="2000" dirty="0" err="1">
                <a:latin typeface="Times New Roman"/>
                <a:cs typeface="Times New Roman"/>
              </a:rPr>
              <a:t>ῖος</a:t>
            </a:r>
            <a:r>
              <a:rPr lang="it-IT" sz="2000" dirty="0">
                <a:latin typeface="Times New Roman"/>
                <a:cs typeface="Times New Roman"/>
              </a:rPr>
              <a:t>) fu attribuito dai primi colonizzatori greci, che localizzarono qui la sconfitta dei Giganti che tentarono di scalare l’Olimpo.</a:t>
            </a:r>
          </a:p>
          <a:p>
            <a:pPr algn="just"/>
            <a:r>
              <a:rPr lang="it-IT" sz="2000" dirty="0">
                <a:latin typeface="Times New Roman"/>
                <a:cs typeface="Times New Roman"/>
              </a:rPr>
              <a:t>I Campi Flegrei sono una </a:t>
            </a:r>
            <a:r>
              <a:rPr lang="it-IT" sz="2000" b="1" u="sng" dirty="0">
                <a:latin typeface="Times New Roman"/>
                <a:cs typeface="Times New Roman"/>
              </a:rPr>
              <a:t>caldera</a:t>
            </a:r>
            <a:r>
              <a:rPr lang="it-IT" sz="2000" dirty="0">
                <a:latin typeface="Times New Roman"/>
                <a:cs typeface="Times New Roman"/>
              </a:rPr>
              <a:t> sviluppatasi a seguito di due eruzioni areali, a partire da 39000 anni fa, che hanno generato</a:t>
            </a:r>
            <a:endParaRPr lang="it-IT" sz="2000" u="sng" dirty="0">
              <a:latin typeface="Times New Roman"/>
              <a:cs typeface="Times New Roman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67544" y="5157192"/>
            <a:ext cx="8676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latin typeface="Times New Roman"/>
                <a:cs typeface="Times New Roman"/>
              </a:rPr>
              <a:t>una subsidenza, corrispondente alla </a:t>
            </a:r>
            <a:r>
              <a:rPr lang="it-IT" sz="2000" u="sng" dirty="0">
                <a:latin typeface="Times New Roman"/>
                <a:cs typeface="Times New Roman"/>
              </a:rPr>
              <a:t>piana campana.</a:t>
            </a:r>
            <a:endParaRPr lang="it-IT" sz="2000" dirty="0">
              <a:latin typeface="Times New Roman"/>
              <a:cs typeface="Times New Roman"/>
            </a:endParaRPr>
          </a:p>
          <a:p>
            <a:pPr algn="just"/>
            <a:r>
              <a:rPr lang="it-IT" sz="2000" dirty="0">
                <a:latin typeface="Times New Roman"/>
                <a:cs typeface="Times New Roman"/>
              </a:rPr>
              <a:t>Essi comprendono una vasta area che si estende dai Camaldoli a Quarto.</a:t>
            </a:r>
          </a:p>
          <a:p>
            <a:pPr algn="just"/>
            <a:r>
              <a:rPr lang="it-IT" sz="2000" dirty="0">
                <a:latin typeface="Times New Roman"/>
                <a:cs typeface="Times New Roman"/>
              </a:rPr>
              <a:t>L’ attività vulcanica di questi “campi ardenti” si manifesta con </a:t>
            </a:r>
            <a:r>
              <a:rPr lang="it-IT" sz="2000" b="1" dirty="0">
                <a:latin typeface="Times New Roman"/>
                <a:cs typeface="Times New Roman"/>
              </a:rPr>
              <a:t>eruzioni esplosive, fumarole e bradisismo.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470025"/>
          </a:xfrm>
        </p:spPr>
        <p:txBody>
          <a:bodyPr>
            <a:normAutofit/>
          </a:bodyPr>
          <a:lstStyle/>
          <a:p>
            <a:r>
              <a:rPr lang="it-IT" dirty="0">
                <a:latin typeface="Times New Roman"/>
                <a:cs typeface="Times New Roman"/>
              </a:rPr>
              <a:t>IL TEMPIO DI APOLLO: UN FALSO STORICO AL LAGO D’AVERNO </a:t>
            </a:r>
          </a:p>
        </p:txBody>
      </p:sp>
      <p:sp>
        <p:nvSpPr>
          <p:cNvPr id="4" name="Rettangolo 3"/>
          <p:cNvSpPr/>
          <p:nvPr/>
        </p:nvSpPr>
        <p:spPr>
          <a:xfrm>
            <a:off x="251519" y="1844824"/>
            <a:ext cx="56883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latin typeface="Times New Roman"/>
                <a:cs typeface="Times New Roman"/>
              </a:rPr>
              <a:t>Sulla sponda occidentale del </a:t>
            </a:r>
            <a:r>
              <a:rPr lang="it-IT" sz="2000" b="1" dirty="0">
                <a:latin typeface="Times New Roman"/>
                <a:cs typeface="Times New Roman"/>
              </a:rPr>
              <a:t>Lago d’Averno</a:t>
            </a:r>
            <a:r>
              <a:rPr lang="it-IT" sz="2000" dirty="0">
                <a:latin typeface="Times New Roman"/>
                <a:cs typeface="Times New Roman"/>
              </a:rPr>
              <a:t> si trovano le rovine di una </a:t>
            </a:r>
            <a:r>
              <a:rPr lang="it-IT" sz="2000" u="sng" dirty="0">
                <a:latin typeface="Times New Roman"/>
                <a:cs typeface="Times New Roman"/>
              </a:rPr>
              <a:t>struttura termale di epoca romana ( II secolo </a:t>
            </a:r>
            <a:r>
              <a:rPr lang="it-IT" sz="2000" u="sng" dirty="0" err="1">
                <a:latin typeface="Times New Roman"/>
                <a:cs typeface="Times New Roman"/>
              </a:rPr>
              <a:t>ca</a:t>
            </a:r>
            <a:r>
              <a:rPr lang="it-IT" sz="2000" u="sng" dirty="0">
                <a:latin typeface="Times New Roman"/>
                <a:cs typeface="Times New Roman"/>
              </a:rPr>
              <a:t>.)</a:t>
            </a:r>
            <a:r>
              <a:rPr lang="it-IT" sz="2000" dirty="0">
                <a:latin typeface="Times New Roman"/>
                <a:cs typeface="Times New Roman"/>
              </a:rPr>
              <a:t>: una cortina semicircolare, alta più o meno venti metri, si </a:t>
            </a:r>
            <a:r>
              <a:rPr lang="it-IT" sz="2000" u="sng" dirty="0">
                <a:latin typeface="Times New Roman"/>
                <a:cs typeface="Times New Roman"/>
              </a:rPr>
              <a:t>affaccia sulle </a:t>
            </a:r>
            <a:r>
              <a:rPr lang="it-IT" sz="2000" i="1" u="sng" dirty="0">
                <a:latin typeface="Times New Roman"/>
                <a:cs typeface="Times New Roman"/>
              </a:rPr>
              <a:t>scure acque sedi dell’ingresso al regno dei morti</a:t>
            </a:r>
            <a:r>
              <a:rPr lang="it-IT" sz="2000" i="1" dirty="0">
                <a:latin typeface="Times New Roman"/>
                <a:cs typeface="Times New Roman"/>
              </a:rPr>
              <a:t>.</a:t>
            </a:r>
          </a:p>
          <a:p>
            <a:pPr algn="just"/>
            <a:r>
              <a:rPr lang="it-IT" sz="2000" dirty="0">
                <a:latin typeface="Times New Roman"/>
                <a:cs typeface="Times New Roman"/>
              </a:rPr>
              <a:t>Per la vicinanza ai siti dove operava la </a:t>
            </a:r>
            <a:r>
              <a:rPr lang="it-IT" sz="2000" b="1" dirty="0">
                <a:latin typeface="Times New Roman"/>
                <a:cs typeface="Times New Roman"/>
              </a:rPr>
              <a:t>Sibilla, </a:t>
            </a:r>
            <a:r>
              <a:rPr lang="it-IT" sz="2000" u="sng" dirty="0">
                <a:latin typeface="Times New Roman"/>
                <a:cs typeface="Times New Roman"/>
              </a:rPr>
              <a:t>la tradizione popolare ha sempre </a:t>
            </a:r>
            <a:r>
              <a:rPr lang="it-IT" sz="2000" b="1" u="sng" dirty="0">
                <a:latin typeface="Times New Roman"/>
                <a:cs typeface="Times New Roman"/>
              </a:rPr>
              <a:t>attribuito a questi ruderi </a:t>
            </a:r>
            <a:r>
              <a:rPr lang="it-IT" sz="2000" u="sng" dirty="0">
                <a:latin typeface="Times New Roman"/>
                <a:cs typeface="Times New Roman"/>
              </a:rPr>
              <a:t>i resti di </a:t>
            </a:r>
            <a:r>
              <a:rPr lang="it-IT" sz="2000" b="1" u="sng" dirty="0">
                <a:latin typeface="Times New Roman"/>
                <a:cs typeface="Times New Roman"/>
              </a:rPr>
              <a:t>un tempio dedicato al culto di Apollo</a:t>
            </a:r>
            <a:r>
              <a:rPr lang="it-IT" sz="2000" dirty="0">
                <a:latin typeface="Times New Roman"/>
                <a:cs typeface="Times New Roman"/>
              </a:rPr>
              <a:t>.</a:t>
            </a:r>
            <a:r>
              <a:rPr lang="it-IT" sz="2000" b="1" dirty="0">
                <a:latin typeface="Times New Roman"/>
                <a:cs typeface="Times New Roman"/>
              </a:rPr>
              <a:t> </a:t>
            </a:r>
            <a:endParaRPr lang="it-IT" sz="2000" dirty="0">
              <a:latin typeface="Times New Roman"/>
              <a:cs typeface="Times New Roman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1844824"/>
            <a:ext cx="3168350" cy="2448272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709846"/>
            <a:ext cx="3240360" cy="1930783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sp>
        <p:nvSpPr>
          <p:cNvPr id="9" name="Rettangolo 8"/>
          <p:cNvSpPr/>
          <p:nvPr/>
        </p:nvSpPr>
        <p:spPr>
          <a:xfrm>
            <a:off x="5868144" y="4293096"/>
            <a:ext cx="3168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i="1" dirty="0">
                <a:latin typeface="Times New Roman"/>
                <a:cs typeface="Times New Roman"/>
              </a:rPr>
              <a:t>Il tempio di Apollo sul lago d'Averno</a:t>
            </a:r>
            <a:r>
              <a:rPr lang="it-IT" sz="1200" dirty="0">
                <a:latin typeface="Times New Roman"/>
                <a:cs typeface="Times New Roman"/>
              </a:rPr>
              <a:t> di Saverio Della Gatta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3635896" y="4941168"/>
            <a:ext cx="52565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latin typeface="Times New Roman"/>
                <a:cs typeface="Times New Roman"/>
              </a:rPr>
              <a:t>La cupola, con i suoi </a:t>
            </a:r>
            <a:r>
              <a:rPr lang="it-IT" sz="2000" b="1" dirty="0">
                <a:latin typeface="Times New Roman"/>
                <a:cs typeface="Times New Roman"/>
              </a:rPr>
              <a:t>38 metri di diametro, </a:t>
            </a:r>
            <a:r>
              <a:rPr lang="it-IT" sz="2000" dirty="0">
                <a:latin typeface="Times New Roman"/>
                <a:cs typeface="Times New Roman"/>
              </a:rPr>
              <a:t>dimostra come la struttura fosse </a:t>
            </a:r>
            <a:r>
              <a:rPr lang="it-IT" sz="2000" u="sng" dirty="0">
                <a:latin typeface="Times New Roman"/>
                <a:cs typeface="Times New Roman"/>
              </a:rPr>
              <a:t>importante e riconosciuta già in epoca antica</a:t>
            </a:r>
            <a:r>
              <a:rPr lang="it-IT" sz="2000" dirty="0">
                <a:latin typeface="Times New Roman"/>
                <a:cs typeface="Times New Roman"/>
              </a:rPr>
              <a:t>, nonché </a:t>
            </a:r>
            <a:r>
              <a:rPr lang="it-IT" sz="2000" b="1" u="sng" dirty="0">
                <a:latin typeface="Times New Roman"/>
                <a:cs typeface="Times New Roman"/>
              </a:rPr>
              <a:t>uno dei più grossi complessi termali </a:t>
            </a:r>
            <a:r>
              <a:rPr lang="it-IT" sz="2000" u="sng" dirty="0">
                <a:latin typeface="Times New Roman"/>
                <a:cs typeface="Times New Roman"/>
              </a:rPr>
              <a:t>dell’età imperiale</a:t>
            </a:r>
            <a:r>
              <a:rPr lang="it-IT" sz="2000" dirty="0">
                <a:latin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817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dirty="0">
                <a:latin typeface="Times New Roman"/>
                <a:cs typeface="Times New Roman"/>
              </a:rPr>
              <a:t>LE ACQUE TERMALI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412776"/>
            <a:ext cx="9036496" cy="5257800"/>
          </a:xfrm>
        </p:spPr>
        <p:txBody>
          <a:bodyPr>
            <a:normAutofit fontScale="85000" lnSpcReduction="20000"/>
          </a:bodyPr>
          <a:lstStyle/>
          <a:p>
            <a:pPr algn="just">
              <a:buFont typeface="Wingdings" charset="2"/>
              <a:buChar char="q"/>
            </a:pPr>
            <a:r>
              <a:rPr lang="it-IT" sz="2300" dirty="0">
                <a:latin typeface="Times New Roman"/>
                <a:cs typeface="Times New Roman"/>
              </a:rPr>
              <a:t>Le acque termali sono acque </a:t>
            </a:r>
            <a:r>
              <a:rPr lang="it-IT" sz="2300" u="sng" dirty="0">
                <a:latin typeface="Times New Roman"/>
                <a:cs typeface="Times New Roman"/>
              </a:rPr>
              <a:t>provenienti da sorgenti o falde</a:t>
            </a:r>
            <a:r>
              <a:rPr lang="it-IT" sz="2300" dirty="0">
                <a:latin typeface="Times New Roman"/>
                <a:cs typeface="Times New Roman"/>
              </a:rPr>
              <a:t> e che godono di proprietà benefiche per  la salute.</a:t>
            </a:r>
          </a:p>
          <a:p>
            <a:pPr marL="0" indent="0" algn="just">
              <a:buNone/>
            </a:pPr>
            <a:endParaRPr lang="it-IT" sz="2300" dirty="0">
              <a:latin typeface="Times New Roman"/>
              <a:cs typeface="Times New Roman"/>
            </a:endParaRPr>
          </a:p>
          <a:p>
            <a:pPr algn="just">
              <a:buFont typeface="Wingdings" charset="2"/>
              <a:buChar char="q"/>
            </a:pPr>
            <a:r>
              <a:rPr lang="it-IT" sz="2300" dirty="0">
                <a:latin typeface="Times New Roman"/>
                <a:cs typeface="Times New Roman"/>
              </a:rPr>
              <a:t>Il Ministero della salute ha stabilito, con il decreto del 10 febbraio 2015, dei </a:t>
            </a:r>
            <a:r>
              <a:rPr lang="it-IT" sz="2300" b="1" dirty="0">
                <a:latin typeface="Times New Roman"/>
                <a:cs typeface="Times New Roman"/>
              </a:rPr>
              <a:t>limiti massimi  ammissibili (LMA</a:t>
            </a:r>
            <a:r>
              <a:rPr lang="it-IT" sz="2300" dirty="0">
                <a:latin typeface="Times New Roman"/>
                <a:cs typeface="Times New Roman"/>
              </a:rPr>
              <a:t>) per i parametri chimici e microbiologici (58 par. in totale)  previsti per le acque sotterranee da destinare all’ </a:t>
            </a:r>
            <a:r>
              <a:rPr lang="it-IT" sz="2300" b="1" dirty="0">
                <a:latin typeface="Times New Roman"/>
                <a:cs typeface="Times New Roman"/>
              </a:rPr>
              <a:t>uso termo-minerale</a:t>
            </a:r>
            <a:r>
              <a:rPr lang="it-IT" sz="2300" dirty="0">
                <a:latin typeface="Times New Roman"/>
                <a:cs typeface="Times New Roman"/>
              </a:rPr>
              <a:t>.</a:t>
            </a:r>
          </a:p>
          <a:p>
            <a:pPr algn="just">
              <a:buFont typeface="Wingdings" charset="2"/>
              <a:buChar char="q"/>
            </a:pPr>
            <a:endParaRPr lang="it-IT" sz="2300" dirty="0">
              <a:latin typeface="Times New Roman"/>
              <a:cs typeface="Times New Roman"/>
            </a:endParaRPr>
          </a:p>
          <a:p>
            <a:pPr algn="just">
              <a:buFont typeface="Wingdings" charset="2"/>
              <a:buChar char="q"/>
            </a:pPr>
            <a:r>
              <a:rPr lang="it-IT" sz="2300" dirty="0">
                <a:latin typeface="Times New Roman"/>
                <a:cs typeface="Times New Roman"/>
              </a:rPr>
              <a:t>Riconosciute come “acque termali”, queste si possono classificare secondo tre parametri stabiliti da </a:t>
            </a:r>
            <a:r>
              <a:rPr lang="it-IT" sz="2300" u="sng" dirty="0">
                <a:latin typeface="Times New Roman"/>
                <a:cs typeface="Times New Roman"/>
              </a:rPr>
              <a:t>Marotta e Sica nel 1933</a:t>
            </a:r>
            <a:r>
              <a:rPr lang="it-IT" sz="2300" dirty="0">
                <a:latin typeface="Times New Roman"/>
                <a:cs typeface="Times New Roman"/>
              </a:rPr>
              <a:t>:</a:t>
            </a:r>
          </a:p>
          <a:p>
            <a:pPr lvl="1" algn="just">
              <a:buFont typeface="Arial"/>
              <a:buChar char="•"/>
            </a:pPr>
            <a:r>
              <a:rPr lang="it-IT" sz="2300" b="1" u="sng" dirty="0">
                <a:latin typeface="Times New Roman"/>
                <a:cs typeface="Times New Roman"/>
              </a:rPr>
              <a:t>temperatura</a:t>
            </a:r>
            <a:r>
              <a:rPr lang="it-IT" sz="2300" dirty="0">
                <a:latin typeface="Times New Roman"/>
                <a:cs typeface="Times New Roman"/>
              </a:rPr>
              <a:t>: si distinguono acque fredde (&lt;20°C), ipotermali (20° ÷ 35°C), mesotermali (35° ÷ 50°C) e ipertermali (&gt;50°C)</a:t>
            </a:r>
          </a:p>
          <a:p>
            <a:pPr lvl="1" algn="just">
              <a:buFont typeface="Arial"/>
              <a:buChar char="•"/>
            </a:pPr>
            <a:r>
              <a:rPr lang="it-IT" sz="2300" b="1" u="sng" dirty="0">
                <a:latin typeface="Times New Roman"/>
                <a:cs typeface="Times New Roman"/>
              </a:rPr>
              <a:t>residuo fisso a 180° (TDS)</a:t>
            </a:r>
            <a:r>
              <a:rPr lang="it-IT" sz="2300" dirty="0">
                <a:latin typeface="Times New Roman"/>
                <a:cs typeface="Times New Roman"/>
              </a:rPr>
              <a:t>: minimamente mineralizzate (&lt;50mg/l), oligominerali (tra 50 e 500mg/l), mediominerali (tra 500 e 1500mg/l) e ricche in sali (&gt;1500mg/l)</a:t>
            </a:r>
          </a:p>
          <a:p>
            <a:pPr lvl="1" algn="just">
              <a:buFont typeface="Arial"/>
              <a:buChar char="•"/>
            </a:pPr>
            <a:r>
              <a:rPr lang="it-IT" sz="2300" b="1" u="sng" dirty="0">
                <a:latin typeface="Times New Roman"/>
                <a:cs typeface="Times New Roman"/>
              </a:rPr>
              <a:t>composizione salina</a:t>
            </a:r>
            <a:r>
              <a:rPr lang="it-IT" sz="2300" dirty="0">
                <a:latin typeface="Times New Roman"/>
                <a:cs typeface="Times New Roman"/>
              </a:rPr>
              <a:t>: acque salse (con prevalenza di sodio e cloro), sulfuree ( con una quantità pari o superiore a 1mg di acido solfidrico per litro), arsenicali (o ferruginose, con presenza di magnesio, rame, zinco e litio), solfate, carboniche, radioattive (presentano tracce di radon) e salso-bromo-iodiche (fortemente mineralizzate e di origine marina)</a:t>
            </a:r>
          </a:p>
          <a:p>
            <a:pPr lvl="1">
              <a:buFont typeface="Arial"/>
              <a:buChar char="•"/>
            </a:pPr>
            <a:endParaRPr lang="it-IT" sz="1800" dirty="0">
              <a:latin typeface="Times New Roman"/>
              <a:cs typeface="Times New Roman"/>
            </a:endParaRPr>
          </a:p>
          <a:p>
            <a:pPr>
              <a:buFont typeface="Wingdings" charset="2"/>
              <a:buChar char="q"/>
            </a:pPr>
            <a:endParaRPr lang="it-IT" sz="1800" dirty="0">
              <a:latin typeface="Times New Roman"/>
              <a:cs typeface="Times New Roman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42910" y="4643446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1182</TotalTime>
  <Words>1181</Words>
  <Application>Microsoft Office PowerPoint</Application>
  <PresentationFormat>Presentazione su schermo (4:3)</PresentationFormat>
  <Paragraphs>86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Wingdings</vt:lpstr>
      <vt:lpstr>Tema di Office</vt:lpstr>
      <vt:lpstr>I BENEFICI DELLE TERME</vt:lpstr>
      <vt:lpstr>CHI ERA CASSIODORO</vt:lpstr>
      <vt:lpstr>LE TERME</vt:lpstr>
      <vt:lpstr>LE TERME ROMANE</vt:lpstr>
      <vt:lpstr>DALLE TERME DI CARACALLA  AL MANN </vt:lpstr>
      <vt:lpstr>LE TERME NATURALI</vt:lpstr>
      <vt:lpstr>I CAMPI FLEGREI</vt:lpstr>
      <vt:lpstr>IL TEMPIO DI APOLLO: UN FALSO STORICO AL LAGO D’AVERNO </vt:lpstr>
      <vt:lpstr>LE ACQUE TERMALI</vt:lpstr>
      <vt:lpstr>I FANGHI TERMALI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SALUS PER AQUAM RISCHI E BENEFICI DELLE TERME</vt:lpstr>
      <vt:lpstr>Presentazione standard di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PERCORSO CASSIODORO</dc:title>
  <dc:creator>User</dc:creator>
  <cp:lastModifiedBy>Di lorenzo Di Lorenzo</cp:lastModifiedBy>
  <cp:revision>72</cp:revision>
  <dcterms:created xsi:type="dcterms:W3CDTF">2018-06-05T12:20:57Z</dcterms:created>
  <dcterms:modified xsi:type="dcterms:W3CDTF">2018-12-11T11:58:27Z</dcterms:modified>
</cp:coreProperties>
</file>